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56" r:id="rId2"/>
    <p:sldId id="532" r:id="rId3"/>
    <p:sldId id="624" r:id="rId4"/>
    <p:sldId id="625" r:id="rId5"/>
    <p:sldId id="633" r:id="rId6"/>
    <p:sldId id="634" r:id="rId7"/>
    <p:sldId id="635" r:id="rId8"/>
    <p:sldId id="640" r:id="rId9"/>
    <p:sldId id="632" r:id="rId10"/>
    <p:sldId id="641" r:id="rId11"/>
    <p:sldId id="642" r:id="rId12"/>
    <p:sldId id="643" r:id="rId13"/>
    <p:sldId id="644" r:id="rId14"/>
    <p:sldId id="645" r:id="rId15"/>
    <p:sldId id="646" r:id="rId16"/>
    <p:sldId id="647" r:id="rId17"/>
    <p:sldId id="648" r:id="rId18"/>
    <p:sldId id="649" r:id="rId19"/>
    <p:sldId id="650" r:id="rId20"/>
    <p:sldId id="651" r:id="rId21"/>
    <p:sldId id="652" r:id="rId22"/>
    <p:sldId id="653" r:id="rId23"/>
    <p:sldId id="654" r:id="rId24"/>
    <p:sldId id="615" r:id="rId25"/>
    <p:sldId id="616" r:id="rId26"/>
    <p:sldId id="617" r:id="rId2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FFCC"/>
    <a:srgbClr val="7F4729"/>
    <a:srgbClr val="FF0000"/>
    <a:srgbClr val="C4B280"/>
    <a:srgbClr val="FFFFFF"/>
    <a:srgbClr val="0000FF"/>
    <a:srgbClr val="00FF00"/>
    <a:srgbClr val="004E7A"/>
    <a:srgbClr val="00598A"/>
    <a:srgbClr val="00507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128" autoAdjust="0"/>
    <p:restoredTop sz="94660" autoAdjust="0"/>
  </p:normalViewPr>
  <p:slideViewPr>
    <p:cSldViewPr>
      <p:cViewPr varScale="1">
        <p:scale>
          <a:sx n="111" d="100"/>
          <a:sy n="111" d="100"/>
        </p:scale>
        <p:origin x="-100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DCE32-260B-4481-9DA1-DE478D8597BB}" type="datetimeFigureOut">
              <a:rPr lang="ko-KR" altLang="en-US" smtClean="0"/>
              <a:pPr/>
              <a:t>2020-03-23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0AF1-7F57-4EE1-BB52-C1FC2D779D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83259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1478D-41C1-44ED-B871-B191C4D7FAB8}" type="datetimeFigureOut">
              <a:rPr lang="ko-KR" altLang="en-US" smtClean="0"/>
              <a:pPr/>
              <a:t>2020-03-23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6BF9-B073-418C-BB65-9C5BE0D569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2443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6BF9-B073-418C-BB65-9C5BE0D569F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0766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6680042"/>
            <a:ext cx="9144000" cy="177958"/>
          </a:xfrm>
          <a:prstGeom prst="rect">
            <a:avLst/>
          </a:prstGeom>
          <a:solidFill>
            <a:srgbClr val="005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none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0" y="2352632"/>
            <a:ext cx="9144000" cy="1313384"/>
            <a:chOff x="0" y="2088232"/>
            <a:chExt cx="9144000" cy="1313384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2276872"/>
              <a:ext cx="9144000" cy="936104"/>
            </a:xfrm>
            <a:prstGeom prst="rect">
              <a:avLst/>
            </a:prstGeom>
            <a:solidFill>
              <a:srgbClr val="005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0" y="2088232"/>
              <a:ext cx="9144000" cy="188640"/>
            </a:xfrm>
            <a:prstGeom prst="rect">
              <a:avLst/>
            </a:prstGeom>
            <a:solidFill>
              <a:srgbClr val="1D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0" y="3212976"/>
              <a:ext cx="9144000" cy="188640"/>
            </a:xfrm>
            <a:prstGeom prst="rect">
              <a:avLst/>
            </a:prstGeom>
            <a:solidFill>
              <a:srgbClr val="1D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23" name="Rectangle 3"/>
          <p:cNvSpPr>
            <a:spLocks noGrp="1" noChangeArrowheads="1"/>
          </p:cNvSpPr>
          <p:nvPr userDrawn="1">
            <p:ph type="ctrTitle" sz="quarter"/>
          </p:nvPr>
        </p:nvSpPr>
        <p:spPr>
          <a:xfrm>
            <a:off x="755650" y="2276475"/>
            <a:ext cx="7643813" cy="1216025"/>
          </a:xfrm>
        </p:spPr>
        <p:txBody>
          <a:bodyPr/>
          <a:lstStyle>
            <a:lvl1pPr>
              <a:defRPr sz="3600" b="0" baseline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5124" name="Rectangle 4"/>
          <p:cNvSpPr>
            <a:spLocks noGrp="1" noChangeArrowheads="1"/>
          </p:cNvSpPr>
          <p:nvPr userDrawn="1">
            <p:ph type="subTitle" sz="quarter" idx="1"/>
          </p:nvPr>
        </p:nvSpPr>
        <p:spPr>
          <a:xfrm>
            <a:off x="1397000" y="3886200"/>
            <a:ext cx="6400800" cy="17526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200" baseline="0">
                <a:ea typeface="+mj-ea"/>
              </a:defRPr>
            </a:lvl1pPr>
          </a:lstStyle>
          <a:p>
            <a:pPr lvl="0"/>
            <a:r>
              <a:rPr lang="ko-KR" altLang="en-US" noProof="0" dirty="0"/>
              <a:t>마스터 부제목 스타일 편집</a:t>
            </a:r>
          </a:p>
        </p:txBody>
      </p:sp>
      <p:sp>
        <p:nvSpPr>
          <p:cNvPr id="5125" name="Rectangle 5"/>
          <p:cNvSpPr>
            <a:spLocks noGrp="1" noChangeArrowheads="1"/>
          </p:cNvSpPr>
          <p:nvPr userDrawn="1">
            <p:ph type="dt" sz="half" idx="2"/>
          </p:nvPr>
        </p:nvSpPr>
        <p:spPr/>
        <p:txBody>
          <a:bodyPr/>
          <a:lstStyle>
            <a:lvl1pPr>
              <a:defRPr baseline="0"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5126" name="Rectangle 6"/>
          <p:cNvSpPr>
            <a:spLocks noGrp="1" noChangeArrowheads="1"/>
          </p:cNvSpPr>
          <p:nvPr userDrawn="1">
            <p:ph type="ftr" sz="quarter" idx="3"/>
          </p:nvPr>
        </p:nvSpPr>
        <p:spPr/>
        <p:txBody>
          <a:bodyPr/>
          <a:lstStyle>
            <a:lvl1pPr>
              <a:defRPr baseline="0">
                <a:ea typeface="+mn-ea"/>
              </a:defRPr>
            </a:lvl1pPr>
          </a:lstStyle>
          <a:p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 userDrawn="1">
            <p:ph type="sldNum" sz="quarter" idx="4"/>
          </p:nvPr>
        </p:nvSpPr>
        <p:spPr/>
        <p:txBody>
          <a:bodyPr/>
          <a:lstStyle>
            <a:lvl1pPr>
              <a:defRPr baseline="0">
                <a:ea typeface="+mn-ea"/>
              </a:defRPr>
            </a:lvl1pPr>
          </a:lstStyle>
          <a:p>
            <a:fld id="{8DC9B11E-A45B-42B5-8D29-452F2A248EF5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804248" y="6649419"/>
            <a:ext cx="2260555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950" b="0" spc="-50" baseline="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Department of Smart Systems Software</a:t>
            </a:r>
            <a:endParaRPr lang="ko-KR" altLang="en-US" sz="950" b="0" spc="-50" baseline="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9120" y="6649419"/>
            <a:ext cx="1622560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950" b="0" spc="-50" baseline="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Web Server Programming</a:t>
            </a:r>
            <a:endParaRPr lang="ko-KR" altLang="en-US" sz="950" b="0" spc="-50" baseline="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BDD64F-D13E-4371-9470-D7C1CC3896E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02632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61150" y="188913"/>
            <a:ext cx="2087563" cy="619283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95288" y="188913"/>
            <a:ext cx="6113462" cy="6192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22DEF-BF14-4C95-9DAE-842C720AAC6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7706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88640"/>
            <a:ext cx="9144000" cy="936104"/>
          </a:xfrm>
          <a:prstGeom prst="rect">
            <a:avLst/>
          </a:prstGeom>
          <a:solidFill>
            <a:srgbClr val="005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0" baseline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/>
        <p:txBody>
          <a:bodyPr/>
          <a:lstStyle>
            <a:lvl1pPr>
              <a:defRPr sz="2400" b="0" baseline="0">
                <a:latin typeface="Noto Sans CJK KR Bold" pitchFamily="34" charset="-127"/>
                <a:ea typeface="Noto Sans CJK KR Bold" pitchFamily="34" charset="-127"/>
              </a:defRPr>
            </a:lvl1pPr>
            <a:lvl2pPr>
              <a:defRPr sz="2000" baseline="0">
                <a:latin typeface="Noto Sans CJK KR Regular" pitchFamily="34" charset="-127"/>
                <a:ea typeface="Noto Sans CJK KR Regular" pitchFamily="34" charset="-127"/>
              </a:defRPr>
            </a:lvl2pPr>
            <a:lvl3pPr>
              <a:defRPr sz="1800" baseline="0">
                <a:latin typeface="Noto Sans CJK KR Regular" pitchFamily="34" charset="-127"/>
                <a:ea typeface="Noto Sans CJK KR Regular" pitchFamily="34" charset="-127"/>
              </a:defRPr>
            </a:lvl3pPr>
            <a:lvl4pPr>
              <a:defRPr sz="1600" baseline="0">
                <a:latin typeface="Noto Sans CJK KR Regular" pitchFamily="34" charset="-127"/>
                <a:ea typeface="Noto Sans CJK KR Regular" pitchFamily="34" charset="-127"/>
              </a:defRPr>
            </a:lvl4pPr>
            <a:lvl5pPr>
              <a:defRPr sz="1600" baseline="0">
                <a:latin typeface="Noto Sans CJK KR Regular" pitchFamily="34" charset="-127"/>
                <a:ea typeface="Noto Sans CJK KR Regular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 baseline="0">
                <a:ea typeface="+mn-ea"/>
              </a:defRPr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 baseline="0">
                <a:ea typeface="+mn-ea"/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6953463" y="6453336"/>
            <a:ext cx="2133600" cy="167591"/>
          </a:xfrm>
        </p:spPr>
        <p:txBody>
          <a:bodyPr/>
          <a:lstStyle>
            <a:lvl1pPr algn="r">
              <a:defRPr sz="800" b="1" baseline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defRPr>
            </a:lvl1pPr>
          </a:lstStyle>
          <a:p>
            <a:fld id="{828E99C9-5FBB-45AD-A7D5-0A1F79B403A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1DA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240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3437136"/>
            <a:ext cx="9144000" cy="1313384"/>
            <a:chOff x="0" y="2088232"/>
            <a:chExt cx="9144000" cy="1313384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0" y="2276872"/>
              <a:ext cx="9144000" cy="936104"/>
            </a:xfrm>
            <a:prstGeom prst="rect">
              <a:avLst/>
            </a:prstGeom>
            <a:solidFill>
              <a:srgbClr val="005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0" y="2088232"/>
              <a:ext cx="9144000" cy="188640"/>
            </a:xfrm>
            <a:prstGeom prst="rect">
              <a:avLst/>
            </a:prstGeom>
            <a:solidFill>
              <a:srgbClr val="1D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0" y="3212976"/>
              <a:ext cx="9144000" cy="188640"/>
            </a:xfrm>
            <a:prstGeom prst="rect">
              <a:avLst/>
            </a:prstGeom>
            <a:solidFill>
              <a:srgbClr val="1D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kumimoji="1" lang="ko-KR" altLang="en-US" sz="3600" b="0" kern="1200" baseline="0" dirty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750520"/>
            <a:ext cx="7886700" cy="1339130"/>
          </a:xfrm>
        </p:spPr>
        <p:txBody>
          <a:bodyPr/>
          <a:lstStyle>
            <a:lvl1pPr marL="0" indent="0" algn="r">
              <a:buNone/>
              <a:defRPr kumimoji="1" lang="ko-KR" altLang="en-US" sz="2200" b="1" kern="1200" baseline="0" dirty="0" smtClean="0">
                <a:solidFill>
                  <a:srgbClr val="090D11"/>
                </a:solidFill>
                <a:latin typeface="+mj-lt"/>
                <a:ea typeface="+mj-ea"/>
                <a:cs typeface="+mn-cs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5326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95288" y="1341438"/>
            <a:ext cx="4100512" cy="5040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100513" cy="5040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0FE22-DA74-42BF-B1C5-2F98FC96537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89276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25162F-F24C-4A7E-83CA-C69793C09EF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29762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93A755-C141-47B6-A717-7CBEB97DFBA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38639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84F68B-C1DC-4CD1-9226-8138B7C4541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42452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8B633B-7CEA-42AF-B0E7-BFCA14647E9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22649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A6680C-4496-48D0-9B5F-91B393E2481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7352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188640"/>
            <a:ext cx="9144000" cy="936104"/>
          </a:xfrm>
          <a:prstGeom prst="rect">
            <a:avLst/>
          </a:prstGeom>
          <a:solidFill>
            <a:srgbClr val="005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1DA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677480"/>
            <a:ext cx="9144000" cy="177958"/>
          </a:xfrm>
          <a:prstGeom prst="rect">
            <a:avLst/>
          </a:prstGeom>
          <a:solidFill>
            <a:srgbClr val="005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none"/>
          </a:p>
        </p:txBody>
      </p:sp>
      <p:sp>
        <p:nvSpPr>
          <p:cNvPr id="8" name="TextBox 7"/>
          <p:cNvSpPr txBox="1"/>
          <p:nvPr userDrawn="1"/>
        </p:nvSpPr>
        <p:spPr>
          <a:xfrm>
            <a:off x="6804248" y="6646857"/>
            <a:ext cx="2260555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950" b="0" spc="-50" baseline="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Department of Smart Systems Software</a:t>
            </a:r>
            <a:endParaRPr lang="ko-KR" altLang="en-US" sz="950" b="0" spc="-50" baseline="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157" y="6646857"/>
            <a:ext cx="1598515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950" b="0" spc="-50" baseline="0" dirty="0" smtClean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Web Serve Programming</a:t>
            </a:r>
            <a:endParaRPr lang="ko-KR" altLang="en-US" sz="950" b="0" spc="-50" baseline="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5288" y="6453188"/>
            <a:ext cx="21336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0">
              <a:defRPr kumimoji="0"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38" y="6453188"/>
            <a:ext cx="287972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latinLnBrk="0">
              <a:defRPr kumimoji="0"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fld id="{45B34589-C2F1-43BB-BF2E-58298693FAC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r" rtl="0" eaLnBrk="1" fontAlgn="t" latinLnBrk="1" hangingPunct="1">
        <a:spcBef>
          <a:spcPct val="0"/>
        </a:spcBef>
        <a:spcAft>
          <a:spcPct val="0"/>
        </a:spcAft>
        <a:defRPr kumimoji="1" sz="3200" b="0" kern="1200" baseline="0">
          <a:solidFill>
            <a:schemeClr val="bg1"/>
          </a:solidFill>
          <a:latin typeface="-윤고딕340" panose="02030504000101010101" pitchFamily="18" charset="-127"/>
          <a:ea typeface="-윤고딕340" panose="02030504000101010101" pitchFamily="18" charset="-127"/>
          <a:cs typeface="+mj-cs"/>
        </a:defRPr>
      </a:lvl1pPr>
      <a:lvl2pPr algn="r" rtl="0" eaLnBrk="1" fontAlgn="t" latinLnBrk="1" hangingPunct="1">
        <a:spcBef>
          <a:spcPct val="0"/>
        </a:spcBef>
        <a:spcAft>
          <a:spcPct val="0"/>
        </a:spcAft>
        <a:defRPr kumimoji="1" sz="3200" b="1">
          <a:solidFill>
            <a:srgbClr val="090D11"/>
          </a:solidFill>
          <a:latin typeface="Candara" panose="020E0502030303020204" pitchFamily="34" charset="0"/>
          <a:ea typeface="맑은 고딕" panose="020B0503020000020004" pitchFamily="50" charset="-127"/>
        </a:defRPr>
      </a:lvl2pPr>
      <a:lvl3pPr algn="r" rtl="0" eaLnBrk="1" fontAlgn="t" latinLnBrk="1" hangingPunct="1">
        <a:spcBef>
          <a:spcPct val="0"/>
        </a:spcBef>
        <a:spcAft>
          <a:spcPct val="0"/>
        </a:spcAft>
        <a:defRPr kumimoji="1" sz="3200" b="1">
          <a:solidFill>
            <a:srgbClr val="090D11"/>
          </a:solidFill>
          <a:latin typeface="Candara" panose="020E0502030303020204" pitchFamily="34" charset="0"/>
          <a:ea typeface="맑은 고딕" panose="020B0503020000020004" pitchFamily="50" charset="-127"/>
        </a:defRPr>
      </a:lvl3pPr>
      <a:lvl4pPr algn="r" rtl="0" eaLnBrk="1" fontAlgn="t" latinLnBrk="1" hangingPunct="1">
        <a:spcBef>
          <a:spcPct val="0"/>
        </a:spcBef>
        <a:spcAft>
          <a:spcPct val="0"/>
        </a:spcAft>
        <a:defRPr kumimoji="1" sz="3200" b="1">
          <a:solidFill>
            <a:srgbClr val="090D11"/>
          </a:solidFill>
          <a:latin typeface="Candara" panose="020E0502030303020204" pitchFamily="34" charset="0"/>
          <a:ea typeface="맑은 고딕" panose="020B0503020000020004" pitchFamily="50" charset="-127"/>
        </a:defRPr>
      </a:lvl4pPr>
      <a:lvl5pPr algn="r" rtl="0" eaLnBrk="1" fontAlgn="t" latinLnBrk="1" hangingPunct="1">
        <a:spcBef>
          <a:spcPct val="0"/>
        </a:spcBef>
        <a:spcAft>
          <a:spcPct val="0"/>
        </a:spcAft>
        <a:defRPr kumimoji="1" sz="3200" b="1">
          <a:solidFill>
            <a:srgbClr val="090D11"/>
          </a:solidFill>
          <a:latin typeface="Candara" panose="020E0502030303020204" pitchFamily="34" charset="0"/>
          <a:ea typeface="맑은 고딕" panose="020B0503020000020004" pitchFamily="50" charset="-127"/>
        </a:defRPr>
      </a:lvl5pPr>
      <a:lvl6pPr marL="457200" algn="r" rtl="0" eaLnBrk="1" fontAlgn="t" latinLnBrk="1" hangingPunct="1">
        <a:spcBef>
          <a:spcPct val="0"/>
        </a:spcBef>
        <a:spcAft>
          <a:spcPct val="0"/>
        </a:spcAft>
        <a:defRPr kumimoji="1" sz="3200" b="1">
          <a:solidFill>
            <a:srgbClr val="090D11"/>
          </a:solidFill>
          <a:latin typeface="Candara" panose="020E0502030303020204" pitchFamily="34" charset="0"/>
          <a:ea typeface="맑은 고딕" panose="020B0503020000020004" pitchFamily="50" charset="-127"/>
        </a:defRPr>
      </a:lvl6pPr>
      <a:lvl7pPr marL="914400" algn="r" rtl="0" eaLnBrk="1" fontAlgn="t" latinLnBrk="1" hangingPunct="1">
        <a:spcBef>
          <a:spcPct val="0"/>
        </a:spcBef>
        <a:spcAft>
          <a:spcPct val="0"/>
        </a:spcAft>
        <a:defRPr kumimoji="1" sz="3200" b="1">
          <a:solidFill>
            <a:srgbClr val="090D11"/>
          </a:solidFill>
          <a:latin typeface="Candara" panose="020E0502030303020204" pitchFamily="34" charset="0"/>
          <a:ea typeface="맑은 고딕" panose="020B0503020000020004" pitchFamily="50" charset="-127"/>
        </a:defRPr>
      </a:lvl7pPr>
      <a:lvl8pPr marL="1371600" algn="r" rtl="0" eaLnBrk="1" fontAlgn="t" latinLnBrk="1" hangingPunct="1">
        <a:spcBef>
          <a:spcPct val="0"/>
        </a:spcBef>
        <a:spcAft>
          <a:spcPct val="0"/>
        </a:spcAft>
        <a:defRPr kumimoji="1" sz="3200" b="1">
          <a:solidFill>
            <a:srgbClr val="090D11"/>
          </a:solidFill>
          <a:latin typeface="Candara" panose="020E0502030303020204" pitchFamily="34" charset="0"/>
          <a:ea typeface="맑은 고딕" panose="020B0503020000020004" pitchFamily="50" charset="-127"/>
        </a:defRPr>
      </a:lvl8pPr>
      <a:lvl9pPr marL="1828800" algn="r" rtl="0" eaLnBrk="1" fontAlgn="t" latinLnBrk="1" hangingPunct="1">
        <a:spcBef>
          <a:spcPct val="0"/>
        </a:spcBef>
        <a:spcAft>
          <a:spcPct val="0"/>
        </a:spcAft>
        <a:defRPr kumimoji="1" sz="3200" b="1">
          <a:solidFill>
            <a:srgbClr val="090D11"/>
          </a:solidFill>
          <a:latin typeface="Candara" panose="020E0502030303020204" pitchFamily="34" charset="0"/>
          <a:ea typeface="맑은 고딕" panose="020B0503020000020004" pitchFamily="50" charset="-127"/>
        </a:defRPr>
      </a:lvl9pPr>
    </p:titleStyle>
    <p:bodyStyle>
      <a:lvl1pPr marL="447675" indent="-447675" algn="l" rtl="0" eaLnBrk="1" fontAlgn="base" latinLnBrk="1" hangingPunct="1">
        <a:spcBef>
          <a:spcPct val="20000"/>
        </a:spcBef>
        <a:spcAft>
          <a:spcPct val="0"/>
        </a:spcAft>
        <a:buClr>
          <a:srgbClr val="46647D"/>
        </a:buClr>
        <a:buFont typeface="Wingdings" panose="05000000000000000000" pitchFamily="2" charset="2"/>
        <a:buChar char="n"/>
        <a:defRPr kumimoji="1" lang="ko-KR" altLang="en-US" sz="2400" b="0" kern="1200" baseline="0" dirty="0" smtClean="0">
          <a:solidFill>
            <a:srgbClr val="090D11"/>
          </a:solidFill>
          <a:latin typeface="Noto Sans CJK KR Bold" pitchFamily="34" charset="-127"/>
          <a:ea typeface="Noto Sans CJK KR Bold" pitchFamily="34" charset="-127"/>
          <a:cs typeface="+mn-cs"/>
        </a:defRPr>
      </a:lvl1pPr>
      <a:lvl2pPr marL="889000" indent="-439738" algn="l" rtl="0" eaLnBrk="1" fontAlgn="base" latinLnBrk="1" hangingPunct="1">
        <a:spcBef>
          <a:spcPct val="20000"/>
        </a:spcBef>
        <a:spcAft>
          <a:spcPct val="0"/>
        </a:spcAft>
        <a:buClr>
          <a:srgbClr val="3C5774"/>
        </a:buClr>
        <a:buSzPct val="80000"/>
        <a:buFont typeface="Wingdings" panose="05000000000000000000" pitchFamily="2" charset="2"/>
        <a:buChar char="l"/>
        <a:defRPr kumimoji="1" lang="ko-KR" altLang="en-US" sz="2000" kern="1200" baseline="0" dirty="0" smtClean="0">
          <a:solidFill>
            <a:srgbClr val="090D11"/>
          </a:solidFill>
          <a:latin typeface="Noto Sans CJK KR Regular" pitchFamily="34" charset="-127"/>
          <a:ea typeface="Noto Sans CJK KR Regular" pitchFamily="34" charset="-127"/>
          <a:cs typeface="+mn-cs"/>
        </a:defRPr>
      </a:lvl2pPr>
      <a:lvl3pPr marL="1293813" indent="-403225" algn="l" rtl="0" eaLnBrk="1" fontAlgn="base" latinLnBrk="1" hangingPunct="1">
        <a:spcBef>
          <a:spcPct val="20000"/>
        </a:spcBef>
        <a:spcAft>
          <a:spcPct val="0"/>
        </a:spcAft>
        <a:buClr>
          <a:srgbClr val="324860"/>
        </a:buClr>
        <a:buSzPct val="80000"/>
        <a:buFont typeface="Wingdings" panose="05000000000000000000" pitchFamily="2" charset="2"/>
        <a:buChar char="n"/>
        <a:defRPr kumimoji="1" lang="ko-KR" altLang="en-US" sz="1800" kern="1200" baseline="0" dirty="0" smtClean="0">
          <a:solidFill>
            <a:srgbClr val="090D11"/>
          </a:solidFill>
          <a:latin typeface="Noto Sans CJK KR Regular" pitchFamily="34" charset="-127"/>
          <a:ea typeface="Noto Sans CJK KR Regular" pitchFamily="34" charset="-127"/>
          <a:cs typeface="+mn-cs"/>
        </a:defRPr>
      </a:lvl3pPr>
      <a:lvl4pPr marL="1706563" indent="-411163" algn="l" rtl="0" eaLnBrk="1" fontAlgn="base" latinLnBrk="1" hangingPunct="1">
        <a:spcBef>
          <a:spcPct val="20000"/>
        </a:spcBef>
        <a:spcAft>
          <a:spcPct val="0"/>
        </a:spcAft>
        <a:buClr>
          <a:srgbClr val="283A4E"/>
        </a:buClr>
        <a:buSzPct val="70000"/>
        <a:buFont typeface="Wingdings" panose="05000000000000000000" pitchFamily="2" charset="2"/>
        <a:buChar char="l"/>
        <a:defRPr kumimoji="1" lang="ko-KR" altLang="en-US" sz="1600" kern="1200" baseline="0" dirty="0" smtClean="0">
          <a:solidFill>
            <a:srgbClr val="090D11"/>
          </a:solidFill>
          <a:latin typeface="Noto Sans CJK KR Regular" pitchFamily="34" charset="-127"/>
          <a:ea typeface="Noto Sans CJK KR Regular" pitchFamily="34" charset="-127"/>
          <a:cs typeface="+mn-cs"/>
        </a:defRPr>
      </a:lvl4pPr>
      <a:lvl5pPr marL="2054225" indent="-346075" algn="l" rtl="0" eaLnBrk="1" fontAlgn="base" latinLnBrk="1" hangingPunct="1">
        <a:spcBef>
          <a:spcPct val="20000"/>
        </a:spcBef>
        <a:spcAft>
          <a:spcPct val="0"/>
        </a:spcAft>
        <a:buClr>
          <a:srgbClr val="1E2B3A"/>
        </a:buClr>
        <a:buSzPct val="60000"/>
        <a:buFont typeface="Wingdings" panose="05000000000000000000" pitchFamily="2" charset="2"/>
        <a:buChar char="n"/>
        <a:defRPr kumimoji="1" lang="ko-KR" altLang="en-US" sz="1600" kern="1200" baseline="0" dirty="0" smtClean="0">
          <a:solidFill>
            <a:srgbClr val="090D11"/>
          </a:solidFill>
          <a:latin typeface="Noto Sans CJK KR Regular" pitchFamily="34" charset="-127"/>
          <a:ea typeface="Noto Sans CJK KR Regular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lang="ko-KR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ko-KR" altLang="en-US" sz="2000" b="0" spc="-150" dirty="0">
                <a:solidFill>
                  <a:srgbClr val="00598A"/>
                </a:solidFill>
                <a:latin typeface="맑은 고딕" pitchFamily="50" charset="-127"/>
                <a:ea typeface="맑은 고딕" pitchFamily="50" charset="-127"/>
              </a:rPr>
              <a:t>숭실대학교 스마트시스템소프트웨어 학과</a:t>
            </a:r>
            <a:endParaRPr lang="en-US" altLang="ko-KR" sz="2000" b="0" spc="-150" dirty="0">
              <a:solidFill>
                <a:srgbClr val="00598A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0"/>
              </a:spcBef>
            </a:pPr>
            <a:r>
              <a:rPr lang="en-US" altLang="ko-KR" sz="2000" b="0" spc="-150" dirty="0">
                <a:solidFill>
                  <a:srgbClr val="00598A"/>
                </a:solidFill>
                <a:latin typeface="맑은 고딕" pitchFamily="50" charset="-127"/>
                <a:ea typeface="맑은 고딕" pitchFamily="50" charset="-127"/>
              </a:rPr>
              <a:t>Department of Smart Systems Software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742" b="19035"/>
          <a:stretch/>
        </p:blipFill>
        <p:spPr>
          <a:xfrm>
            <a:off x="7524328" y="91516"/>
            <a:ext cx="1485900" cy="3780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활용 분야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쇼핑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smtClean="0"/>
              <a:t>상품 정보와 이용 후기를 공유하고 상품을 직접 구매할 수 있는 플랫폼을 제공하여 수익을 창출</a:t>
            </a:r>
            <a:endParaRPr lang="en-US" altLang="ko-KR" dirty="0" smtClean="0"/>
          </a:p>
          <a:p>
            <a:pPr lvl="1"/>
            <a:r>
              <a:rPr smtClean="0"/>
              <a:t>아마존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amazon</a:t>
            </a:r>
            <a:r>
              <a:rPr lang="en-US" altLang="ko-KR" dirty="0" smtClean="0"/>
              <a:t>), </a:t>
            </a:r>
            <a:r>
              <a:rPr smtClean="0"/>
              <a:t>이베이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ebay</a:t>
            </a:r>
            <a:r>
              <a:rPr lang="en-US" altLang="ko-KR" dirty="0" smtClean="0"/>
              <a:t>), </a:t>
            </a:r>
            <a:r>
              <a:rPr smtClean="0"/>
              <a:t>알리바바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alibaba</a:t>
            </a:r>
            <a:r>
              <a:rPr lang="en-US" altLang="ko-KR" dirty="0" smtClean="0"/>
              <a:t>), </a:t>
            </a:r>
            <a:r>
              <a:rPr smtClean="0"/>
              <a:t>옥션</a:t>
            </a:r>
            <a:r>
              <a:rPr lang="en-US" altLang="ko-KR" dirty="0" smtClean="0"/>
              <a:t>(auction) </a:t>
            </a:r>
            <a:r>
              <a:rPr smtClean="0"/>
              <a:t>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10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8794" y="2928934"/>
            <a:ext cx="5433972" cy="3714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활용 분야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smtClean="0"/>
              <a:t>가상공간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현실 세계를 웹에 가상으로 구축해놓은 것</a:t>
            </a:r>
          </a:p>
          <a:p>
            <a:pPr lvl="1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세컨드 라이프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secondlife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액티브 월드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activeworld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오픈 시뮬레이터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opensimulator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3042" y="2928934"/>
            <a:ext cx="4510430" cy="3714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활용 분야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이러닝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정보통신기술을 활용하여 언제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(anytime),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어디서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(anywhere),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누구나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(anyone)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수준별 맞춤형 학습을 할 수 있는 웹 서비스</a:t>
            </a:r>
          </a:p>
          <a:p>
            <a:pPr lvl="1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Moodle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프론터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Fronter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8662" y="3000372"/>
            <a:ext cx="7714297" cy="34537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표준과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HTML5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표준의 필요성</a:t>
            </a:r>
            <a:endParaRPr 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표준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sz="1600" smtClean="0"/>
              <a:t>개발자 간 일종의 약속</a:t>
            </a:r>
            <a:endParaRPr lang="en-US" altLang="ko-KR" sz="1600" dirty="0" smtClean="0"/>
          </a:p>
          <a:p>
            <a:pPr lvl="2"/>
            <a:r>
              <a:rPr sz="1600" smtClean="0"/>
              <a:t>누가 개발하든 정해진 규칙을 준수하면 모두 호환되어 편리하게 사용</a:t>
            </a:r>
            <a:endParaRPr lang="en-US" sz="1600" dirty="0" smtClean="0"/>
          </a:p>
          <a:p>
            <a:pPr lvl="1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W3C</a:t>
            </a:r>
          </a:p>
          <a:p>
            <a:pPr lvl="2"/>
            <a:r>
              <a:rPr sz="1600" smtClean="0"/>
              <a:t>웹에 관련된 기술과 웹 브라우저 사용을 위한 표준안 제정</a:t>
            </a:r>
            <a:endParaRPr lang="en-US" altLang="ko-KR" sz="1600" dirty="0" smtClean="0"/>
          </a:p>
          <a:p>
            <a:pPr lvl="2"/>
            <a:r>
              <a:rPr sz="1600" smtClean="0"/>
              <a:t>웹 개발자나 사용자 간의 정보 공유 및 신기술 개발 등에 기여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5852" y="3786190"/>
            <a:ext cx="4568190" cy="28813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표준과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HTML5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표준 기술 문서의 발전 단계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smtClean="0"/>
              <a:t>초안 </a:t>
            </a:r>
            <a:r>
              <a:rPr lang="en-US" altLang="ko-KR" dirty="0" smtClean="0"/>
              <a:t>: </a:t>
            </a:r>
            <a:r>
              <a:rPr smtClean="0"/>
              <a:t>아직 완전하지 않은 워킹 그룹의 아이디어</a:t>
            </a:r>
            <a:endParaRPr lang="en-US" altLang="ko-KR" dirty="0" smtClean="0"/>
          </a:p>
          <a:p>
            <a:pPr lvl="1"/>
            <a:r>
              <a:rPr smtClean="0"/>
              <a:t>후보 권고안 </a:t>
            </a:r>
            <a:r>
              <a:rPr lang="en-US" altLang="ko-KR" dirty="0" smtClean="0"/>
              <a:t>: </a:t>
            </a:r>
            <a:r>
              <a:rPr smtClean="0"/>
              <a:t>심사한 작업의 최종안</a:t>
            </a:r>
            <a:r>
              <a:rPr lang="en-US" altLang="ko-KR" dirty="0" smtClean="0"/>
              <a:t>(</a:t>
            </a:r>
            <a:r>
              <a:rPr smtClean="0"/>
              <a:t>제안 권고안이 되기 위한 후보 문서</a:t>
            </a:r>
            <a:r>
              <a:rPr lang="en-US" altLang="ko-KR" dirty="0" smtClean="0"/>
              <a:t>)</a:t>
            </a:r>
          </a:p>
          <a:p>
            <a:pPr lvl="1"/>
            <a:r>
              <a:rPr smtClean="0"/>
              <a:t>제안 권고안 </a:t>
            </a:r>
            <a:r>
              <a:rPr lang="en-US" altLang="ko-KR" dirty="0" smtClean="0"/>
              <a:t>: 4</a:t>
            </a:r>
            <a:r>
              <a:rPr smtClean="0"/>
              <a:t>주 이내에 검토해서 최종적으로 권고안이 되는 문서</a:t>
            </a:r>
            <a:endParaRPr lang="en-US" altLang="ko-KR" dirty="0" smtClean="0"/>
          </a:p>
          <a:p>
            <a:pPr lvl="1"/>
            <a:r>
              <a:rPr smtClean="0"/>
              <a:t>권고안 </a:t>
            </a:r>
            <a:r>
              <a:rPr lang="en-US" altLang="ko-KR" dirty="0" smtClean="0"/>
              <a:t>: </a:t>
            </a:r>
            <a:r>
              <a:rPr smtClean="0"/>
              <a:t>최종적으로 표준화한 규격을 정의한 문서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2910" y="4286256"/>
            <a:ext cx="8176260" cy="16611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표준과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HTML5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마크업 언어 </a:t>
            </a: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(Markup Language)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smtClean="0"/>
              <a:t>웹에서 사용되는 문서가 어떻게 구조화되는가를 나타내는 언어</a:t>
            </a:r>
            <a:endParaRPr lang="en-US" altLang="ko-KR" dirty="0" smtClean="0"/>
          </a:p>
          <a:p>
            <a:pPr lvl="1"/>
            <a:r>
              <a:rPr altLang="en-US" smtClean="0"/>
              <a:t>마크업 언어 </a:t>
            </a:r>
            <a:r>
              <a:rPr lang="ko-KR" altLang="en-US" dirty="0" smtClean="0"/>
              <a:t>유형</a:t>
            </a:r>
            <a:endParaRPr lang="en-US" altLang="ko-KR" dirty="0" smtClean="0"/>
          </a:p>
          <a:p>
            <a:pPr lvl="2"/>
            <a:r>
              <a:rPr smtClean="0"/>
              <a:t>구조적 마크업 </a:t>
            </a:r>
            <a:r>
              <a:rPr lang="en-US" altLang="ko-KR" dirty="0" smtClean="0"/>
              <a:t>: </a:t>
            </a:r>
            <a:r>
              <a:rPr smtClean="0"/>
              <a:t>문서의 구성 방식을 표현한 것</a:t>
            </a:r>
          </a:p>
          <a:p>
            <a:pPr lvl="2"/>
            <a:r>
              <a:rPr smtClean="0"/>
              <a:t>유형적 마크업 </a:t>
            </a:r>
            <a:r>
              <a:rPr lang="en-US" altLang="ko-KR" dirty="0" smtClean="0"/>
              <a:t>: </a:t>
            </a:r>
            <a:r>
              <a:rPr smtClean="0"/>
              <a:t>문서를 시각적으로 표현하는 방법</a:t>
            </a:r>
          </a:p>
          <a:p>
            <a:pPr lvl="2"/>
            <a:r>
              <a:rPr smtClean="0"/>
              <a:t>의미적 마크업 </a:t>
            </a:r>
            <a:r>
              <a:rPr lang="en-US" altLang="ko-KR" dirty="0" smtClean="0"/>
              <a:t>: </a:t>
            </a:r>
            <a:r>
              <a:rPr smtClean="0"/>
              <a:t>데이터 내용 자체에 관한 것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15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표준과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HTML5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9103" y="1341438"/>
            <a:ext cx="8353425" cy="5040312"/>
          </a:xfrm>
        </p:spPr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HTML5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특징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smtClean="0"/>
              <a:t>구조적 설계 지원 </a:t>
            </a:r>
          </a:p>
          <a:p>
            <a:pPr lvl="2"/>
            <a:r>
              <a:rPr smtClean="0"/>
              <a:t>그래픽 및 멀티미디어 기능 강화 </a:t>
            </a:r>
          </a:p>
          <a:p>
            <a:pPr lvl="2"/>
            <a:r>
              <a:rPr lang="en-US" altLang="ko-KR" dirty="0" smtClean="0"/>
              <a:t>CSS3 </a:t>
            </a:r>
            <a:r>
              <a:rPr smtClean="0"/>
              <a:t>지원 </a:t>
            </a:r>
          </a:p>
          <a:p>
            <a:pPr lvl="2"/>
            <a:r>
              <a:rPr smtClean="0"/>
              <a:t>자바스크립트 지원 </a:t>
            </a:r>
          </a:p>
          <a:p>
            <a:pPr lvl="2"/>
            <a:r>
              <a:rPr smtClean="0"/>
              <a:t>다양한 </a:t>
            </a:r>
            <a:r>
              <a:rPr lang="en-US" altLang="ko-KR" dirty="0" smtClean="0"/>
              <a:t>API </a:t>
            </a:r>
            <a:r>
              <a:rPr smtClean="0"/>
              <a:t>제공 </a:t>
            </a:r>
          </a:p>
          <a:p>
            <a:pPr lvl="2"/>
            <a:r>
              <a:rPr smtClean="0"/>
              <a:t>모바일 웹 지원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9405" b="34891"/>
          <a:stretch/>
        </p:blipFill>
        <p:spPr>
          <a:xfrm>
            <a:off x="5143504" y="1214422"/>
            <a:ext cx="3486457" cy="3294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5828"/>
          <a:stretch/>
        </p:blipFill>
        <p:spPr>
          <a:xfrm>
            <a:off x="4857752" y="4572008"/>
            <a:ext cx="3942833" cy="17714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브라우저와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편집기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브라우저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dirty="0" smtClean="0"/>
              <a:t>HTML </a:t>
            </a:r>
            <a:r>
              <a:rPr smtClean="0"/>
              <a:t>문서를 읽고 웹 페이지에 정보를 표시하는 소프트웨어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URL(Uniform Resource Locator)</a:t>
            </a:r>
            <a:r>
              <a:rPr smtClean="0"/>
              <a:t>을 통해 접근</a:t>
            </a:r>
            <a:endParaRPr lang="en-US" dirty="0" smtClean="0"/>
          </a:p>
          <a:p>
            <a:endParaRPr lang="en-US" dirty="0" smtClean="0"/>
          </a:p>
          <a:p>
            <a:r>
              <a:rPr smtClean="0"/>
              <a:t>웹 브라우저 기능</a:t>
            </a:r>
            <a:endParaRPr lang="en-US" altLang="ko-KR" dirty="0" smtClean="0"/>
          </a:p>
          <a:p>
            <a:pPr lvl="1"/>
            <a:r>
              <a:rPr smtClean="0"/>
              <a:t>웹 페이지 탐색</a:t>
            </a:r>
          </a:p>
          <a:p>
            <a:pPr lvl="1"/>
            <a:r>
              <a:rPr smtClean="0"/>
              <a:t>접속하는 프로그램의 주소 관리</a:t>
            </a:r>
          </a:p>
          <a:p>
            <a:pPr lvl="1"/>
            <a:r>
              <a:rPr smtClean="0"/>
              <a:t>웹 페이지의 저장</a:t>
            </a:r>
            <a:r>
              <a:rPr lang="en-US" altLang="ko-KR" dirty="0" smtClean="0"/>
              <a:t>, </a:t>
            </a:r>
            <a:r>
              <a:rPr smtClean="0"/>
              <a:t>인쇄</a:t>
            </a:r>
            <a:r>
              <a:rPr lang="en-US" altLang="ko-KR" dirty="0" smtClean="0"/>
              <a:t>, </a:t>
            </a:r>
            <a:r>
              <a:rPr smtClean="0"/>
              <a:t>소스 파일 보기</a:t>
            </a:r>
          </a:p>
          <a:p>
            <a:pPr lvl="1"/>
            <a:r>
              <a:rPr smtClean="0"/>
              <a:t>웹 페이지 보안에 관련된 각종 필터 도구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브라우저와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편집기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mtClean="0"/>
              <a:t>웹 브라우저 이용률 통계</a:t>
            </a:r>
          </a:p>
          <a:p>
            <a:pPr lvl="2"/>
            <a:r>
              <a:rPr smtClean="0"/>
              <a:t>한국 인터넷 진흥원 사이트</a:t>
            </a:r>
            <a:r>
              <a:rPr lang="en-US" altLang="ko-KR" dirty="0" smtClean="0"/>
              <a:t>(http://www.koreahtml5.kr)</a:t>
            </a:r>
            <a:r>
              <a:rPr smtClean="0"/>
              <a:t>에서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1538" y="2214554"/>
            <a:ext cx="7474267" cy="43605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브라우저와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편집기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smtClean="0"/>
              <a:t>웹 브라우저 종류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827"/>
          <a:stretch/>
        </p:blipFill>
        <p:spPr>
          <a:xfrm>
            <a:off x="1928794" y="2071678"/>
            <a:ext cx="1744980" cy="14401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154"/>
          <a:stretch/>
        </p:blipFill>
        <p:spPr>
          <a:xfrm>
            <a:off x="4781865" y="2031286"/>
            <a:ext cx="2720340" cy="14805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4728"/>
          <a:stretch/>
        </p:blipFill>
        <p:spPr>
          <a:xfrm>
            <a:off x="1009891" y="4460195"/>
            <a:ext cx="2194560" cy="16439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4092"/>
          <a:stretch/>
        </p:blipFill>
        <p:spPr>
          <a:xfrm>
            <a:off x="3626165" y="4375934"/>
            <a:ext cx="1920240" cy="17281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4420"/>
          <a:stretch/>
        </p:blipFill>
        <p:spPr>
          <a:xfrm>
            <a:off x="5978443" y="4421654"/>
            <a:ext cx="1935480" cy="16824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의 개념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의 활용 분야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표준과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HTML5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Browser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편집기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Server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의 개념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URL(Uniform Resource Locator) 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기본</a:t>
            </a:r>
            <a:endParaRPr lang="en-US" dirty="0" smtClean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기본 </a:t>
            </a:r>
            <a:r>
              <a:rPr smtClean="0">
                <a:latin typeface="맑은 고딕" pitchFamily="50" charset="-127"/>
                <a:ea typeface="맑은 고딕" pitchFamily="50" charset="-127"/>
              </a:rPr>
              <a:t>용어</a:t>
            </a:r>
            <a:endParaRPr 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99C9-5FBB-45AD-A7D5-0A1F79B403A9}" type="slidenum">
              <a:rPr lang="en-US" altLang="ko-KR" smtClean="0"/>
              <a:pPr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3068465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브라우저와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편집기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1341438"/>
            <a:ext cx="8353425" cy="5040312"/>
          </a:xfrm>
        </p:spPr>
        <p:txBody>
          <a:bodyPr/>
          <a:lstStyle/>
          <a:p>
            <a:pPr lvl="1"/>
            <a:r>
              <a:rPr smtClean="0"/>
              <a:t>간단한 </a:t>
            </a:r>
            <a:r>
              <a:rPr lang="en-US" altLang="ko-KR" dirty="0" smtClean="0"/>
              <a:t>HTML </a:t>
            </a:r>
            <a:r>
              <a:rPr smtClean="0"/>
              <a:t>문서 만들기</a:t>
            </a:r>
          </a:p>
          <a:p>
            <a:pPr lvl="2"/>
            <a:r>
              <a:rPr lang="en-US" altLang="ko-KR" dirty="0" smtClean="0"/>
              <a:t>HTML </a:t>
            </a:r>
            <a:r>
              <a:rPr smtClean="0"/>
              <a:t>편집기 설치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smtClean="0"/>
              <a:t>문서 작성 및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smtClean="0"/>
              <a:t>문서 실행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7686" y="1285860"/>
            <a:ext cx="4673591" cy="49531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브라우저와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편집기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.html </a:t>
            </a:r>
            <a:r>
              <a:rPr smtClean="0"/>
              <a:t>확장자</a:t>
            </a:r>
          </a:p>
          <a:p>
            <a:pPr lvl="2"/>
            <a:r>
              <a:rPr smtClean="0"/>
              <a:t>전자 문서마다 고유한 파일 형식을 가지고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21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500306"/>
            <a:ext cx="7864893" cy="217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브라우저와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편집기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HTML source code </a:t>
            </a:r>
            <a:r>
              <a:rPr smtClean="0"/>
              <a:t>예시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928802"/>
            <a:ext cx="7566128" cy="425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브라우저와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편집기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 smtClean="0"/>
              <a:t>HTML tag </a:t>
            </a:r>
            <a:r>
              <a:rPr smtClean="0"/>
              <a:t>형태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23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071678"/>
            <a:ext cx="6067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용어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태그와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(Element)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등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9262" lvl="1" indent="0">
              <a:spcAft>
                <a:spcPts val="200"/>
              </a:spcAft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element = start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tag +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 end tag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요소를 만들 때 사용하는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기호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24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27" y="3085255"/>
            <a:ext cx="4098170" cy="96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27" y="4268567"/>
            <a:ext cx="4974173" cy="189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용어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(Attribute)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태그에 추가 정보를 부여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25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7030744" cy="145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35350"/>
            <a:ext cx="4536504" cy="148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40440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용어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lvl="1">
              <a:spcAft>
                <a:spcPts val="2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설명을 기록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프로그램의 실행에 영향을 미치지 않음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spcAft>
                <a:spcPts val="200"/>
              </a:spcAft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26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03" y="2383530"/>
            <a:ext cx="7199340" cy="54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74623"/>
            <a:ext cx="7233011" cy="352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1708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개념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Internet</a:t>
            </a:r>
          </a:p>
          <a:p>
            <a:pPr lvl="1"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Internet</a:t>
            </a:r>
          </a:p>
          <a:p>
            <a:pPr lvl="2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사용하는 컴퓨터를 전 세계 규모로 연결한 것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4480" y="2643182"/>
            <a:ext cx="4834890" cy="39862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개념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등장</a:t>
            </a:r>
            <a:endParaRPr 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표준 문서 시스템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0166" y="2857496"/>
            <a:ext cx="3780473" cy="24260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개념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등장</a:t>
            </a:r>
            <a:endParaRPr 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 버너스 리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(Tim Berners-Lee)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spcAft>
                <a:spcPts val="200"/>
              </a:spcAft>
            </a:pP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영국 옥스퍼드 대학 졸업</a:t>
            </a:r>
          </a:p>
          <a:p>
            <a:pPr lvl="2">
              <a:spcAft>
                <a:spcPts val="200"/>
              </a:spcAft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1989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년도에 인터넷 기반의 하이퍼미디어의 초기 모델을 설계</a:t>
            </a:r>
          </a:p>
          <a:p>
            <a:pPr lvl="2">
              <a:spcAft>
                <a:spcPts val="200"/>
              </a:spcAft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년에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HTTP, HTML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스펙을 제안한 것이 현재의 웹 기술로 널리 퍼짐</a:t>
            </a:r>
          </a:p>
          <a:p>
            <a:pPr lvl="2">
              <a:spcAft>
                <a:spcPts val="200"/>
              </a:spcAft>
            </a:pP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현재는 교수로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W3C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디렉터 역할</a:t>
            </a:r>
          </a:p>
          <a:p>
            <a:pPr lvl="2">
              <a:spcAft>
                <a:spcPts val="200"/>
              </a:spcAft>
            </a:pP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건강한 발전을 위해 열정적으로 활동함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_x95017448" descr="a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5918" y="3929066"/>
            <a:ext cx="3619928" cy="271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개념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등장</a:t>
            </a:r>
            <a:endParaRPr 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W3C, World Wide Web Consortium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웹을 위한 표준을 연구개발하고 장려하는 조직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_x95017448" descr="a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4480" y="2786058"/>
            <a:ext cx="4343400" cy="32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개념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발전</a:t>
            </a:r>
            <a:endParaRPr 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특징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spcAft>
                <a:spcPts val="200"/>
              </a:spcAft>
            </a:pP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 세계의 컴퓨터를 연결</a:t>
            </a:r>
          </a:p>
          <a:p>
            <a:pPr lvl="2">
              <a:spcAft>
                <a:spcPts val="200"/>
              </a:spcAft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HTTP(Hyper Text Transfer Protocol) 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프로토콜 사용</a:t>
            </a:r>
          </a:p>
          <a:p>
            <a:pPr lvl="2">
              <a:spcAft>
                <a:spcPts val="200"/>
              </a:spcAft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HTML(Hyper Text Markup Language)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작성된 문서 연결</a:t>
            </a:r>
          </a:p>
          <a:p>
            <a:pPr lvl="2">
              <a:spcAft>
                <a:spcPts val="200"/>
              </a:spcAft>
            </a:pP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오디오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비디오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파일 등 멀티미디어 서비스 제공</a:t>
            </a:r>
            <a:endParaRPr 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반응형 웹</a:t>
            </a:r>
            <a:endParaRPr 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spcAft>
                <a:spcPts val="200"/>
              </a:spcAft>
            </a:pPr>
            <a:r>
              <a:rPr sz="1600" smtClean="0"/>
              <a:t>웹 서버에서 제공되는 정보가 다양한 기기에 맞춰 제공되는 웹 환경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3042" y="4214818"/>
            <a:ext cx="3714747" cy="24209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기본 개념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발전</a:t>
            </a:r>
            <a:endParaRPr 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HTML5</a:t>
            </a:r>
          </a:p>
          <a:p>
            <a:pPr lvl="2"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HTML5 = HTML + CSS +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자바스크립트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  <a:p>
            <a:pPr lvl="2">
              <a:spcAft>
                <a:spcPts val="20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HTML5 =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웹 개발을 위한 다음 세대 웹표준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_x95017368" descr="a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8794" y="3143248"/>
            <a:ext cx="3756025" cy="28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288834" y="6239592"/>
            <a:ext cx="3073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크롬 브라우저에서 게임 </a:t>
            </a:r>
            <a:r>
              <a:rPr lang="ko-KR" altLang="en-US" sz="1200" dirty="0" err="1"/>
              <a:t>앱을</a:t>
            </a:r>
            <a:r>
              <a:rPr lang="ko-KR" altLang="en-US" sz="1200" dirty="0"/>
              <a:t> 실행한 화면</a:t>
            </a:r>
          </a:p>
        </p:txBody>
      </p:sp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활용 분야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검색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200"/>
              </a:spcAft>
            </a:pP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(Google),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야후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(Yahoo),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Daum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53463" y="6429761"/>
            <a:ext cx="2133600" cy="167591"/>
          </a:xfrm>
        </p:spPr>
        <p:txBody>
          <a:bodyPr/>
          <a:lstStyle/>
          <a:p>
            <a:fld id="{828E99C9-5FBB-45AD-A7D5-0A1F79B403A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4413" y="2285992"/>
            <a:ext cx="5444095" cy="42862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4130932"/>
      </p:ext>
    </p:extLst>
  </p:cSld>
  <p:clrMapOvr>
    <a:masterClrMapping/>
  </p:clrMapOvr>
</p:sld>
</file>

<file path=ppt/theme/theme1.xml><?xml version="1.0" encoding="utf-8"?>
<a:theme xmlns:a="http://schemas.openxmlformats.org/drawingml/2006/main" name="June_Simpl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윤고딕">
      <a:majorFont>
        <a:latin typeface="Candara"/>
        <a:ea typeface="-윤고딕330"/>
        <a:cs typeface=""/>
      </a:majorFont>
      <a:minorFont>
        <a:latin typeface="Candara"/>
        <a:ea typeface="-윤고딕3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latin typeface="Noto Sans CJK KR Regular" panose="020B0500000000000000" pitchFamily="34" charset="-127"/>
            <a:ea typeface="Noto Sans CJK KR Regular" panose="020B0500000000000000" pitchFamily="34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0">
          <a:noFill/>
          <a:prstDash val="sysDot"/>
        </a:ln>
      </a:spPr>
      <a:bodyPr wrap="none" rtlCol="0" anchor="ctr" anchorCtr="0">
        <a:spAutoFit/>
      </a:bodyPr>
      <a:lstStyle>
        <a:defPPr algn="ctr">
          <a:defRPr sz="1600" smtClean="0">
            <a:solidFill>
              <a:srgbClr val="090D11"/>
            </a:solidFill>
            <a:latin typeface="Noto Sans CJK KR Regular" panose="020B0500000000000000" pitchFamily="34" charset="-127"/>
            <a:ea typeface="Noto Sans CJK KR Regular" panose="020B0500000000000000" pitchFamily="34" charset="-127"/>
          </a:defRPr>
        </a:defPPr>
      </a:lstStyle>
    </a:txDef>
  </a:objectDefaults>
  <a:extraClrSchemeLst>
    <a:extraClrScheme>
      <a:clrScheme name="June_Simp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ne_Simp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ne_Simp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ne_Simp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ne_Simp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une_Simp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ne_Simp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ne_Simp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ne_Simp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ne_Simp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ne_Simp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une_Simp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프레젠테이션1" id="{3C2F2145-952D-48B6-86E3-DAAA7D9B1BEC}" vid="{C235F3E6-6516-4E21-A2C6-5991B40FF5A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41605</TotalTime>
  <Words>705</Words>
  <Application>Microsoft Office PowerPoint</Application>
  <PresentationFormat>화면 슬라이드 쇼(4:3)</PresentationFormat>
  <Paragraphs>154</Paragraphs>
  <Slides>26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June_Simple</vt:lpstr>
      <vt:lpstr>HTML 개요</vt:lpstr>
      <vt:lpstr>Contents</vt:lpstr>
      <vt:lpstr>Web의 기본 개념</vt:lpstr>
      <vt:lpstr>Web의 기본 개념</vt:lpstr>
      <vt:lpstr>Web의 기본 개념</vt:lpstr>
      <vt:lpstr>Web의 기본 개념</vt:lpstr>
      <vt:lpstr>Web의 기본 개념</vt:lpstr>
      <vt:lpstr>Web의 기본 개념</vt:lpstr>
      <vt:lpstr>Web의 활용 분야</vt:lpstr>
      <vt:lpstr>Web의 활용 분야</vt:lpstr>
      <vt:lpstr>Web의 활용 분야</vt:lpstr>
      <vt:lpstr>Web의 활용 분야</vt:lpstr>
      <vt:lpstr>Web 표준과 HTML5</vt:lpstr>
      <vt:lpstr>Web 표준과 HTML5</vt:lpstr>
      <vt:lpstr>Web 표준과 HTML5</vt:lpstr>
      <vt:lpstr>Web 표준과 HTML5</vt:lpstr>
      <vt:lpstr>Web 브라우저와 HTML 편집기</vt:lpstr>
      <vt:lpstr>Web 브라우저와 HTML 편집기</vt:lpstr>
      <vt:lpstr>Web 브라우저와 HTML 편집기</vt:lpstr>
      <vt:lpstr>Web 브라우저와 HTML 편집기</vt:lpstr>
      <vt:lpstr>Web 브라우저와 HTML 편집기</vt:lpstr>
      <vt:lpstr>Web 브라우저와 HTML 편집기</vt:lpstr>
      <vt:lpstr>Web 브라우저와 HTML 편집기</vt:lpstr>
      <vt:lpstr>HTML 기본 용어</vt:lpstr>
      <vt:lpstr>HTML 기본 용어</vt:lpstr>
      <vt:lpstr>HTML 기본 용어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프로그래밍</dc:title>
  <dc:creator>June</dc:creator>
  <cp:lastModifiedBy>admin</cp:lastModifiedBy>
  <cp:revision>2046</cp:revision>
  <dcterms:created xsi:type="dcterms:W3CDTF">2013-09-02T06:24:20Z</dcterms:created>
  <dcterms:modified xsi:type="dcterms:W3CDTF">2020-03-23T00:34:40Z</dcterms:modified>
</cp:coreProperties>
</file>